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56" r:id="rId1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1200" b="1" kern="1200">
        <a:solidFill>
          <a:srgbClr val="ED1C5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rgbClr val="ED1C5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rgbClr val="ED1C5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rgbClr val="ED1C5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rgbClr val="ED1C5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rgbClr val="ED1C5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rgbClr val="ED1C5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rgbClr val="ED1C5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rgbClr val="ED1C5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4A4A"/>
    <a:srgbClr val="ED1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59" autoAdjust="0"/>
    <p:restoredTop sz="94660"/>
  </p:normalViewPr>
  <p:slideViewPr>
    <p:cSldViewPr>
      <p:cViewPr varScale="1">
        <p:scale>
          <a:sx n="113" d="100"/>
          <a:sy n="113" d="100"/>
        </p:scale>
        <p:origin x="-13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7457AD7-751E-41E8-940C-C2EAF170F8A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6954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24E0545-82F3-4DC5-92DD-F9448B260A3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7799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fld id="{21E74FCD-AF46-420D-A741-AD745572FB5A}" type="slidenum">
              <a:rPr lang="nl-NL" b="0">
                <a:solidFill>
                  <a:schemeClr val="tx1"/>
                </a:solidFill>
              </a:rPr>
              <a:pPr eaLnBrk="1" hangingPunct="1"/>
              <a:t>1</a:t>
            </a:fld>
            <a:endParaRPr lang="nl-NL" b="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66383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6528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9008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466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7447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fld id="{A88A4B63-03B7-438F-A8F2-2AAD3CDC60E2}" type="slidenum">
              <a:rPr lang="nl-NL" b="0">
                <a:solidFill>
                  <a:schemeClr val="tx1"/>
                </a:solidFill>
              </a:rPr>
              <a:pPr eaLnBrk="1" hangingPunct="1"/>
              <a:t>15</a:t>
            </a:fld>
            <a:endParaRPr lang="nl-NL" b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fld id="{CD650EC0-BE28-49D8-8F37-642FB5EEDB3D}" type="slidenum">
              <a:rPr lang="nl-NL" b="0">
                <a:solidFill>
                  <a:schemeClr val="tx1"/>
                </a:solidFill>
              </a:rPr>
              <a:pPr eaLnBrk="1" hangingPunct="1"/>
              <a:t>2</a:t>
            </a:fld>
            <a:endParaRPr lang="nl-NL" b="0">
              <a:solidFill>
                <a:schemeClr val="tx1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fld id="{0FFDACC9-FE0F-4137-B056-76BA84BD5789}" type="slidenum">
              <a:rPr lang="nl-NL" b="0">
                <a:solidFill>
                  <a:schemeClr val="tx1"/>
                </a:solidFill>
              </a:rPr>
              <a:pPr eaLnBrk="1" hangingPunct="1"/>
              <a:t>3</a:t>
            </a:fld>
            <a:endParaRPr lang="nl-NL" b="0">
              <a:solidFill>
                <a:schemeClr val="tx1"/>
              </a:solidFill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fld id="{A56E3B9F-BCB8-4D7C-8D4C-EB6CEB81B2BC}" type="slidenum">
              <a:rPr lang="nl-NL" b="0">
                <a:solidFill>
                  <a:schemeClr val="tx1"/>
                </a:solidFill>
              </a:rPr>
              <a:pPr eaLnBrk="1" hangingPunct="1"/>
              <a:t>4</a:t>
            </a:fld>
            <a:endParaRPr lang="nl-NL" b="0">
              <a:solidFill>
                <a:schemeClr val="tx1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fld id="{B90BA017-80A4-4BD8-A213-233548AB4666}" type="slidenum">
              <a:rPr lang="nl-NL" b="0">
                <a:solidFill>
                  <a:schemeClr val="tx1"/>
                </a:solidFill>
              </a:rPr>
              <a:pPr eaLnBrk="1" hangingPunct="1"/>
              <a:t>5</a:t>
            </a:fld>
            <a:endParaRPr lang="nl-NL" b="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52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3873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7911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E0545-82F3-4DC5-92DD-F9448B260A31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6895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5473700"/>
            <a:ext cx="7772400" cy="8350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6229350"/>
            <a:ext cx="8281988" cy="411163"/>
          </a:xfrm>
        </p:spPr>
        <p:txBody>
          <a:bodyPr/>
          <a:lstStyle>
            <a:lvl1pPr marL="0" indent="0">
              <a:buFontTx/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9363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13418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423025" y="765175"/>
            <a:ext cx="2057400" cy="48133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50825" y="765175"/>
            <a:ext cx="6019800" cy="48133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391800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154607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234421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50825" y="1700213"/>
            <a:ext cx="4038600" cy="387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441825" y="1700213"/>
            <a:ext cx="4038600" cy="3878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386471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800268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96290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219864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409011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  <p:extLst>
      <p:ext uri="{BB962C8B-B14F-4D97-AF65-F5344CB8AC3E}">
        <p14:creationId xmlns:p14="http://schemas.microsoft.com/office/powerpoint/2010/main" val="183058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65175"/>
            <a:ext cx="8229600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680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00213"/>
            <a:ext cx="8229600" cy="387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408738"/>
            <a:ext cx="86423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nl-NL"/>
              <a:t>BMH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ED1C5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D1C52"/>
        </a:buClr>
        <a:buSzPct val="130000"/>
        <a:buChar char="•"/>
        <a:defRPr sz="2000" b="1">
          <a:solidFill>
            <a:srgbClr val="4A4A4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4A4A4A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rgbClr val="4A4A4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4A4A4A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4A4A4A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4A4A4A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4A4A4A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4A4A4A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4A4A4A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9"/>
          <p:cNvSpPr txBox="1">
            <a:spLocks noChangeArrowheads="1"/>
          </p:cNvSpPr>
          <p:nvPr/>
        </p:nvSpPr>
        <p:spPr bwMode="auto">
          <a:xfrm>
            <a:off x="254000" y="5473700"/>
            <a:ext cx="83820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nl-NL" sz="2800" dirty="0" smtClean="0">
                <a:solidFill>
                  <a:srgbClr val="FFFFFF"/>
                </a:solidFill>
              </a:rPr>
              <a:t>Erkenningsaanvraag CZO </a:t>
            </a:r>
            <a:endParaRPr lang="nl-NL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Beoordelingskader erkenningsaanvraag CZO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0825" y="1700212"/>
            <a:ext cx="8229600" cy="4105051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nl-NL" dirty="0" smtClean="0"/>
              <a:t>Onderwijs methodiek</a:t>
            </a:r>
          </a:p>
          <a:p>
            <a:pPr>
              <a:buFont typeface="Wingdings" pitchFamily="2" charset="2"/>
              <a:buChar char="q"/>
            </a:pPr>
            <a:endParaRPr lang="nl-NL" dirty="0"/>
          </a:p>
          <a:p>
            <a:pPr>
              <a:buFont typeface="Wingdings" pitchFamily="2" charset="2"/>
              <a:buChar char="q"/>
            </a:pPr>
            <a:r>
              <a:rPr lang="nl-NL" dirty="0" smtClean="0"/>
              <a:t>Eindkwalificaties</a:t>
            </a:r>
          </a:p>
          <a:p>
            <a:pPr>
              <a:buFont typeface="Wingdings" pitchFamily="2" charset="2"/>
              <a:buChar char="q"/>
            </a:pPr>
            <a:endParaRPr lang="nl-NL" dirty="0"/>
          </a:p>
          <a:p>
            <a:pPr>
              <a:buFont typeface="Wingdings" pitchFamily="2" charset="2"/>
              <a:buChar char="q"/>
            </a:pPr>
            <a:r>
              <a:rPr lang="nl-NL" dirty="0" smtClean="0"/>
              <a:t>Toetsing</a:t>
            </a:r>
          </a:p>
          <a:p>
            <a:pPr>
              <a:buFont typeface="Wingdings" pitchFamily="2" charset="2"/>
              <a:buChar char="q"/>
            </a:pPr>
            <a:endParaRPr lang="nl-NL" dirty="0"/>
          </a:p>
          <a:p>
            <a:pPr>
              <a:buFont typeface="Wingdings" pitchFamily="2" charset="2"/>
              <a:buChar char="q"/>
            </a:pPr>
            <a:r>
              <a:rPr lang="nl-NL" dirty="0" smtClean="0"/>
              <a:t>Voorzieningen</a:t>
            </a:r>
          </a:p>
          <a:p>
            <a:pPr>
              <a:buFont typeface="Wingdings" pitchFamily="2" charset="2"/>
              <a:buChar char="q"/>
            </a:pPr>
            <a:endParaRPr lang="nl-NL" dirty="0"/>
          </a:p>
          <a:p>
            <a:pPr>
              <a:buFont typeface="Wingdings" pitchFamily="2" charset="2"/>
              <a:buChar char="q"/>
            </a:pPr>
            <a:r>
              <a:rPr lang="nl-NL" dirty="0" smtClean="0"/>
              <a:t>Omvang</a:t>
            </a:r>
          </a:p>
          <a:p>
            <a:pPr>
              <a:buFont typeface="Wingdings" pitchFamily="2" charset="2"/>
              <a:buChar char="q"/>
            </a:pPr>
            <a:endParaRPr lang="nl-NL" dirty="0"/>
          </a:p>
          <a:p>
            <a:pPr>
              <a:buFont typeface="Wingdings" pitchFamily="2" charset="2"/>
              <a:buChar char="q"/>
            </a:pPr>
            <a:r>
              <a:rPr lang="nl-NL" dirty="0" smtClean="0"/>
              <a:t>Kwaliteitsbewaking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 CZO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717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Voorstellen voor herziening van de erkenningssystematiek  (CZO- april 2012)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 marL="0" indent="0">
              <a:buNone/>
            </a:pPr>
            <a:r>
              <a:rPr lang="nl-NL" sz="3200" dirty="0" smtClean="0"/>
              <a:t>Aanleiding:</a:t>
            </a:r>
          </a:p>
          <a:p>
            <a:pPr marL="0" indent="0">
              <a:buNone/>
            </a:pPr>
            <a:endParaRPr lang="nl-NL" sz="3200" dirty="0"/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Lange doorlooptijden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Gebrek aan uniformiteit in beoordelen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Gebrek aan transparantie in beoordelen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Veel vragen over de praktijkleerplaats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 CZO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18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Voorstellen voor herziening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nl-NL" sz="2400" dirty="0" smtClean="0"/>
              <a:t>Inhoud van de erkenningssystematiek: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Scheiden van opleidingsinstituut en praktijkleerplaats</a:t>
            </a:r>
          </a:p>
          <a:p>
            <a:endParaRPr lang="nl-NL" dirty="0"/>
          </a:p>
          <a:p>
            <a:r>
              <a:rPr lang="nl-NL" dirty="0" smtClean="0"/>
              <a:t>Invoeren van een ontwikkel- of verbeteringsgericht element</a:t>
            </a:r>
          </a:p>
          <a:p>
            <a:endParaRPr lang="nl-NL" dirty="0"/>
          </a:p>
          <a:p>
            <a:r>
              <a:rPr lang="nl-NL" dirty="0" smtClean="0"/>
              <a:t>Onderscheid tussen initiële en vervolgopleidingen</a:t>
            </a:r>
          </a:p>
          <a:p>
            <a:endParaRPr lang="nl-NL" dirty="0"/>
          </a:p>
          <a:p>
            <a:r>
              <a:rPr lang="nl-NL" dirty="0" smtClean="0"/>
              <a:t>Kritische beschouwing van de duur van de opleiding in uren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 CZO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596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765175"/>
            <a:ext cx="8229600" cy="719609"/>
          </a:xfrm>
        </p:spPr>
        <p:txBody>
          <a:bodyPr/>
          <a:lstStyle/>
          <a:p>
            <a:r>
              <a:rPr lang="nl-NL" dirty="0" smtClean="0"/>
              <a:t>Voorstellen voor herziening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0825" y="1556792"/>
            <a:ext cx="8229600" cy="41764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nl-NL" sz="2400" dirty="0" smtClean="0"/>
              <a:t>Proces van de erkenningssystematiek</a:t>
            </a:r>
          </a:p>
          <a:p>
            <a:pPr>
              <a:buFont typeface="Wingdings" pitchFamily="2" charset="2"/>
              <a:buChar char="v"/>
            </a:pPr>
            <a:endParaRPr lang="nl-NL" sz="2400" dirty="0"/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Opleiding van opleidingsinstituut en praktijkleerplaats scheiden voor beoordeling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Evalueren en verder ontwikkelen van normen en criteria voor kwalitatieve gegevens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Ontwikkelen van normen, criteria en indicatoren voor kwantitatieve gegevens</a:t>
            </a:r>
          </a:p>
          <a:p>
            <a:pPr>
              <a:buFont typeface="Wingdings" pitchFamily="2" charset="2"/>
              <a:buChar char="§"/>
            </a:pPr>
            <a:r>
              <a:rPr lang="nl-NL" dirty="0"/>
              <a:t>I</a:t>
            </a:r>
            <a:r>
              <a:rPr lang="nl-NL" dirty="0" smtClean="0"/>
              <a:t>ntroductie van steekproefsgewijze praktijkbezoeken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Clustervorming van opleidingen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Aanvragen van nieuwe opleidingen</a:t>
            </a:r>
          </a:p>
          <a:p>
            <a:pPr>
              <a:buFont typeface="Wingdings" pitchFamily="2" charset="2"/>
              <a:buChar char="v"/>
            </a:pPr>
            <a:endParaRPr lang="nl-NL" sz="2400" dirty="0"/>
          </a:p>
          <a:p>
            <a:pPr marL="0" indent="0">
              <a:buNone/>
            </a:pPr>
            <a:endParaRPr lang="nl-NL" dirty="0" smtClean="0"/>
          </a:p>
          <a:p>
            <a:pPr>
              <a:buFont typeface="Wingdings" pitchFamily="2" charset="2"/>
              <a:buChar char="v"/>
            </a:pPr>
            <a:endParaRPr lang="nl-NL" dirty="0"/>
          </a:p>
          <a:p>
            <a:pPr>
              <a:buFont typeface="Wingdings" pitchFamily="2" charset="2"/>
              <a:buChar char="v"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799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Voorstellen voor herziening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0825" y="1700212"/>
            <a:ext cx="8229600" cy="424906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nl-NL" sz="2400" dirty="0" smtClean="0"/>
              <a:t>Aan de systematiek gerelateerde aspecten</a:t>
            </a:r>
          </a:p>
          <a:p>
            <a:pPr>
              <a:buFont typeface="Wingdings" pitchFamily="2" charset="2"/>
              <a:buChar char="v"/>
            </a:pPr>
            <a:endParaRPr lang="nl-NL" sz="2400" dirty="0" smtClean="0"/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Overstappen naar een doorlopende erkenning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Aanleveren van aanvragen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Continu monitoren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Verkorten van de doorlooptijd door spreiding van het aantal aanvragen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Toelatingsbeleid voor nieuwe opleidingen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Communicatie en PR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Ontwikkelingen in de zorg</a:t>
            </a:r>
          </a:p>
          <a:p>
            <a:pPr>
              <a:buFont typeface="Wingdings" pitchFamily="2" charset="2"/>
              <a:buChar char="§"/>
            </a:pPr>
            <a:r>
              <a:rPr lang="nl-NL" dirty="0" smtClean="0"/>
              <a:t>Onderzoek naar inzet sociale media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312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afsluit_achtergro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5" name="Group 17"/>
          <p:cNvGrpSpPr>
            <a:grpSpLocks/>
          </p:cNvGrpSpPr>
          <p:nvPr/>
        </p:nvGrpSpPr>
        <p:grpSpPr bwMode="auto">
          <a:xfrm>
            <a:off x="85725" y="5289550"/>
            <a:ext cx="4135445" cy="1339850"/>
            <a:chOff x="54" y="3332"/>
            <a:chExt cx="2605" cy="844"/>
          </a:xfrm>
        </p:grpSpPr>
        <p:sp>
          <p:nvSpPr>
            <p:cNvPr id="8200" name="Text Box 3"/>
            <p:cNvSpPr txBox="1">
              <a:spLocks noChangeArrowheads="1"/>
            </p:cNvSpPr>
            <p:nvPr/>
          </p:nvSpPr>
          <p:spPr bwMode="auto">
            <a:xfrm>
              <a:off x="54" y="3332"/>
              <a:ext cx="1559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NL" dirty="0"/>
                <a:t>Presentatie </a:t>
              </a:r>
              <a:r>
                <a:rPr lang="nl-NL" dirty="0" smtClean="0"/>
                <a:t>van  Wiro  Gruijters</a:t>
              </a:r>
              <a:endParaRPr lang="nl-NL" dirty="0"/>
            </a:p>
          </p:txBody>
        </p:sp>
        <p:sp>
          <p:nvSpPr>
            <p:cNvPr id="8201" name="Text Box 4"/>
            <p:cNvSpPr txBox="1">
              <a:spLocks noChangeArrowheads="1"/>
            </p:cNvSpPr>
            <p:nvPr/>
          </p:nvSpPr>
          <p:spPr bwMode="auto">
            <a:xfrm>
              <a:off x="158" y="3504"/>
              <a:ext cx="41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NL"/>
                <a:t>Datum</a:t>
              </a:r>
            </a:p>
          </p:txBody>
        </p:sp>
        <p:sp>
          <p:nvSpPr>
            <p:cNvPr id="8202" name="Text Box 5"/>
            <p:cNvSpPr txBox="1">
              <a:spLocks noChangeArrowheads="1"/>
            </p:cNvSpPr>
            <p:nvPr/>
          </p:nvSpPr>
          <p:spPr bwMode="auto">
            <a:xfrm>
              <a:off x="158" y="3677"/>
              <a:ext cx="3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NL"/>
                <a:t>Path</a:t>
              </a:r>
            </a:p>
          </p:txBody>
        </p:sp>
        <p:sp>
          <p:nvSpPr>
            <p:cNvPr id="8203" name="Text Box 6"/>
            <p:cNvSpPr txBox="1">
              <a:spLocks noChangeArrowheads="1"/>
            </p:cNvSpPr>
            <p:nvPr/>
          </p:nvSpPr>
          <p:spPr bwMode="auto">
            <a:xfrm>
              <a:off x="158" y="3840"/>
              <a:ext cx="116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NL" dirty="0"/>
                <a:t>Onderwerp presentatie</a:t>
              </a:r>
            </a:p>
          </p:txBody>
        </p:sp>
        <p:sp>
          <p:nvSpPr>
            <p:cNvPr id="8204" name="Text Box 7"/>
            <p:cNvSpPr txBox="1">
              <a:spLocks noChangeArrowheads="1"/>
            </p:cNvSpPr>
            <p:nvPr/>
          </p:nvSpPr>
          <p:spPr bwMode="auto">
            <a:xfrm>
              <a:off x="158" y="4003"/>
              <a:ext cx="89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NL"/>
                <a:t>Ten behoeve van</a:t>
              </a:r>
            </a:p>
          </p:txBody>
        </p:sp>
        <p:sp>
          <p:nvSpPr>
            <p:cNvPr id="8205" name="Text Box 10"/>
            <p:cNvSpPr txBox="1">
              <a:spLocks noChangeArrowheads="1"/>
            </p:cNvSpPr>
            <p:nvPr/>
          </p:nvSpPr>
          <p:spPr bwMode="auto">
            <a:xfrm>
              <a:off x="494" y="3504"/>
              <a:ext cx="11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206" name="Text Box 12"/>
            <p:cNvSpPr txBox="1">
              <a:spLocks noChangeArrowheads="1"/>
            </p:cNvSpPr>
            <p:nvPr/>
          </p:nvSpPr>
          <p:spPr bwMode="auto">
            <a:xfrm>
              <a:off x="396" y="3677"/>
              <a:ext cx="11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nl-NL">
                <a:solidFill>
                  <a:schemeClr val="bg1"/>
                </a:solidFill>
              </a:endParaRPr>
            </a:p>
          </p:txBody>
        </p:sp>
        <p:sp>
          <p:nvSpPr>
            <p:cNvPr id="8207" name="Text Box 14"/>
            <p:cNvSpPr txBox="1">
              <a:spLocks noChangeArrowheads="1"/>
            </p:cNvSpPr>
            <p:nvPr/>
          </p:nvSpPr>
          <p:spPr bwMode="auto">
            <a:xfrm>
              <a:off x="1358" y="3840"/>
              <a:ext cx="1301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NL" dirty="0" smtClean="0">
                  <a:solidFill>
                    <a:schemeClr val="bg1"/>
                  </a:solidFill>
                </a:rPr>
                <a:t>Erkenningsaanvraag CZO</a:t>
              </a:r>
              <a:endParaRPr lang="nl-NL" dirty="0">
                <a:solidFill>
                  <a:schemeClr val="bg1"/>
                </a:solidFill>
              </a:endParaRPr>
            </a:p>
          </p:txBody>
        </p:sp>
        <p:sp>
          <p:nvSpPr>
            <p:cNvPr id="8208" name="Text Box 15"/>
            <p:cNvSpPr txBox="1">
              <a:spLocks noChangeArrowheads="1"/>
            </p:cNvSpPr>
            <p:nvPr/>
          </p:nvSpPr>
          <p:spPr bwMode="auto">
            <a:xfrm>
              <a:off x="975" y="4003"/>
              <a:ext cx="11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1pPr>
              <a:lvl2pPr marL="742950" indent="-28575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2pPr>
              <a:lvl3pPr marL="11430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3pPr>
              <a:lvl4pPr marL="16002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4pPr>
              <a:lvl5pPr marL="2057400" indent="-228600" eaLnBrk="0" hangingPunct="0">
                <a:defRPr sz="1200" b="1">
                  <a:solidFill>
                    <a:srgbClr val="ED1C52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rgbClr val="ED1C52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nl-NL">
                <a:solidFill>
                  <a:schemeClr val="bg1"/>
                </a:solidFill>
              </a:endParaRPr>
            </a:p>
          </p:txBody>
        </p:sp>
      </p:grpSp>
      <p:sp>
        <p:nvSpPr>
          <p:cNvPr id="8196" name="Text Box 49"/>
          <p:cNvSpPr txBox="1">
            <a:spLocks noChangeArrowheads="1"/>
          </p:cNvSpPr>
          <p:nvPr/>
        </p:nvSpPr>
        <p:spPr bwMode="auto">
          <a:xfrm>
            <a:off x="800100" y="5562600"/>
            <a:ext cx="304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dirty="0" smtClean="0">
                <a:solidFill>
                  <a:srgbClr val="FFFFFF"/>
                </a:solidFill>
              </a:rPr>
              <a:t>14 juni 2012</a:t>
            </a:r>
            <a:endParaRPr lang="nl-NL" dirty="0">
              <a:solidFill>
                <a:srgbClr val="FFFFFF"/>
              </a:solidFill>
            </a:endParaRPr>
          </a:p>
        </p:txBody>
      </p:sp>
      <p:sp>
        <p:nvSpPr>
          <p:cNvPr id="8199" name="Text Box 53"/>
          <p:cNvSpPr txBox="1">
            <a:spLocks noChangeArrowheads="1"/>
          </p:cNvSpPr>
          <p:nvPr/>
        </p:nvSpPr>
        <p:spPr bwMode="auto">
          <a:xfrm>
            <a:off x="1562100" y="6362700"/>
            <a:ext cx="304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dirty="0" smtClean="0">
                <a:solidFill>
                  <a:srgbClr val="FFFFFF"/>
                </a:solidFill>
              </a:rPr>
              <a:t>Bestuurders, medisch managers, ROC </a:t>
            </a:r>
            <a:endParaRPr lang="nl-NL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1600" dirty="0" smtClean="0">
                <a:solidFill>
                  <a:schemeClr val="bg1"/>
                </a:solidFill>
              </a:rPr>
              <a:t>Erkenningsaanvraag CZO</a:t>
            </a:r>
            <a:endParaRPr lang="nl-NL" sz="1600" dirty="0">
              <a:solidFill>
                <a:schemeClr val="bg1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4704"/>
            <a:ext cx="8229600" cy="922338"/>
          </a:xfrm>
        </p:spPr>
        <p:txBody>
          <a:bodyPr/>
          <a:lstStyle/>
          <a:p>
            <a:pPr eaLnBrk="1" hangingPunct="1"/>
            <a:r>
              <a:rPr lang="nl-NL" dirty="0" smtClean="0"/>
              <a:t>Wat staat ons te doen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229600" cy="3878262"/>
          </a:xfrm>
        </p:spPr>
        <p:txBody>
          <a:bodyPr/>
          <a:lstStyle/>
          <a:p>
            <a:pPr eaLnBrk="1" hangingPunct="1"/>
            <a:r>
              <a:rPr lang="nl-NL" sz="2400" dirty="0" smtClean="0">
                <a:latin typeface="Bodoni MT Black" pitchFamily="18" charset="0"/>
              </a:rPr>
              <a:t>Procedure aanvraag tot erkenning</a:t>
            </a:r>
          </a:p>
          <a:p>
            <a:pPr eaLnBrk="1" hangingPunct="1"/>
            <a:endParaRPr lang="nl-NL" sz="1800" dirty="0" smtClean="0"/>
          </a:p>
          <a:p>
            <a:pPr eaLnBrk="1" hangingPunct="1"/>
            <a:r>
              <a:rPr lang="nl-NL" sz="1800" dirty="0" smtClean="0"/>
              <a:t>De aanvraag van de erkenning</a:t>
            </a:r>
          </a:p>
          <a:p>
            <a:pPr eaLnBrk="1" hangingPunct="1"/>
            <a:endParaRPr lang="nl-NL" sz="1800" dirty="0"/>
          </a:p>
          <a:p>
            <a:pPr eaLnBrk="1" hangingPunct="1"/>
            <a:r>
              <a:rPr lang="nl-NL" sz="1800" dirty="0" smtClean="0"/>
              <a:t>De beoordeling</a:t>
            </a:r>
          </a:p>
          <a:p>
            <a:pPr eaLnBrk="1" hangingPunct="1"/>
            <a:endParaRPr lang="nl-NL" sz="1800" dirty="0" smtClean="0"/>
          </a:p>
          <a:p>
            <a:pPr eaLnBrk="1" hangingPunct="1"/>
            <a:r>
              <a:rPr lang="nl-NL" sz="1800" dirty="0" smtClean="0"/>
              <a:t>Verlenen van erkenning door het college</a:t>
            </a:r>
          </a:p>
          <a:p>
            <a:pPr eaLnBrk="1" hangingPunct="1"/>
            <a:endParaRPr lang="nl-NL" sz="1800" dirty="0" smtClean="0"/>
          </a:p>
          <a:p>
            <a:pPr eaLnBrk="1" hangingPunct="1"/>
            <a:r>
              <a:rPr lang="nl-NL" sz="1800" dirty="0" smtClean="0"/>
              <a:t>Objectief en waarheidsgetrouw</a:t>
            </a:r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1600" dirty="0" smtClean="0">
                <a:solidFill>
                  <a:schemeClr val="bg1"/>
                </a:solidFill>
              </a:rPr>
              <a:t>Erkenningsaanvraag CZO</a:t>
            </a:r>
            <a:endParaRPr lang="nl-NL" sz="16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aanvraag van de erkenning</a:t>
            </a:r>
            <a:endParaRPr lang="nl-NL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28800"/>
            <a:ext cx="8229600" cy="3877666"/>
          </a:xfr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/>
          <a:lstStyle/>
          <a:p>
            <a:pPr eaLnBrk="1" hangingPunct="1">
              <a:buFontTx/>
              <a:buNone/>
            </a:pPr>
            <a:endParaRPr lang="nl-NL" dirty="0" smtClean="0"/>
          </a:p>
          <a:p>
            <a:pPr eaLnBrk="1" hangingPunct="1">
              <a:buFontTx/>
              <a:buNone/>
            </a:pPr>
            <a:endParaRPr lang="nl-NL" dirty="0"/>
          </a:p>
          <a:p>
            <a:pPr eaLnBrk="1" hangingPunct="1">
              <a:buFontTx/>
              <a:buNone/>
            </a:pPr>
            <a:r>
              <a:rPr lang="nl-NL" dirty="0" smtClean="0"/>
              <a:t>De zorginstelling  (RAV) is de aanvrager van de erkenning</a:t>
            </a:r>
          </a:p>
          <a:p>
            <a:pPr eaLnBrk="1" hangingPunct="1">
              <a:buFontTx/>
              <a:buNone/>
            </a:pPr>
            <a:endParaRPr lang="nl-NL" dirty="0"/>
          </a:p>
          <a:p>
            <a:pPr eaLnBrk="1" hangingPunct="1">
              <a:buFontTx/>
              <a:buNone/>
            </a:pPr>
            <a:endParaRPr lang="nl-NL" dirty="0" smtClean="0"/>
          </a:p>
          <a:p>
            <a:pPr eaLnBrk="1" hangingPunct="1">
              <a:buFont typeface="Wingdings" pitchFamily="2" charset="2"/>
              <a:buChar char="q"/>
            </a:pPr>
            <a:r>
              <a:rPr lang="nl-NL" dirty="0" smtClean="0"/>
              <a:t>Praktijk gedeelte</a:t>
            </a:r>
          </a:p>
          <a:p>
            <a:pPr eaLnBrk="1" hangingPunct="1">
              <a:buFont typeface="Wingdings" pitchFamily="2" charset="2"/>
              <a:buChar char="q"/>
            </a:pPr>
            <a:endParaRPr lang="nl-NL" dirty="0" smtClean="0"/>
          </a:p>
          <a:p>
            <a:pPr eaLnBrk="1" hangingPunct="1">
              <a:buFont typeface="Wingdings" pitchFamily="2" charset="2"/>
              <a:buChar char="q"/>
            </a:pPr>
            <a:r>
              <a:rPr lang="nl-NL" dirty="0" smtClean="0"/>
              <a:t>Theoriedeel</a:t>
            </a:r>
          </a:p>
          <a:p>
            <a:pPr eaLnBrk="1" hangingPunct="1">
              <a:buFont typeface="Wingdings" pitchFamily="2" charset="2"/>
              <a:buChar char="q"/>
            </a:pPr>
            <a:endParaRPr lang="nl-NL" dirty="0"/>
          </a:p>
          <a:p>
            <a:pPr marL="0" indent="0" eaLnBrk="1" hangingPunct="1">
              <a:buNone/>
            </a:pPr>
            <a:r>
              <a:rPr lang="nl-NL" dirty="0" smtClean="0"/>
              <a:t>Aanvraag formulier via www.czo.nl</a:t>
            </a:r>
          </a:p>
          <a:p>
            <a:pPr eaLnBrk="1" hangingPunct="1">
              <a:buFontTx/>
              <a:buNone/>
            </a:pPr>
            <a:endParaRPr lang="nl-NL" sz="1800" dirty="0"/>
          </a:p>
          <a:p>
            <a:pPr eaLnBrk="1" hangingPunct="1">
              <a:buFontTx/>
              <a:buNone/>
            </a:pPr>
            <a:endParaRPr lang="nl-NL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1600" dirty="0" smtClean="0">
                <a:solidFill>
                  <a:schemeClr val="bg1"/>
                </a:solidFill>
              </a:rPr>
              <a:t>Erkenningsaanvraag CZO</a:t>
            </a:r>
            <a:endParaRPr lang="nl-NL" sz="1600" dirty="0">
              <a:solidFill>
                <a:schemeClr val="bg1"/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dirty="0" smtClean="0"/>
              <a:t>De beoordeling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eaLnBrk="1" hangingPunct="1"/>
            <a:endParaRPr lang="nl-NL" dirty="0" smtClean="0"/>
          </a:p>
          <a:p>
            <a:pPr eaLnBrk="1" hangingPunct="1"/>
            <a:r>
              <a:rPr lang="nl-NL" dirty="0" smtClean="0"/>
              <a:t>CZO toetsing- </a:t>
            </a:r>
            <a:r>
              <a:rPr lang="nl-NL" sz="1800" dirty="0" smtClean="0"/>
              <a:t>volledigheid</a:t>
            </a:r>
          </a:p>
          <a:p>
            <a:pPr algn="ctr" eaLnBrk="1" hangingPunct="1"/>
            <a:endParaRPr lang="nl-NL" dirty="0"/>
          </a:p>
          <a:p>
            <a:pPr eaLnBrk="1" hangingPunct="1"/>
            <a:r>
              <a:rPr lang="nl-NL" dirty="0" smtClean="0"/>
              <a:t>Beoordeling door de opleidingscommissie</a:t>
            </a:r>
          </a:p>
          <a:p>
            <a:pPr eaLnBrk="1" hangingPunct="1"/>
            <a:endParaRPr lang="nl-NL" dirty="0"/>
          </a:p>
          <a:p>
            <a:pPr eaLnBrk="1" hangingPunct="1"/>
            <a:r>
              <a:rPr lang="nl-NL" dirty="0" smtClean="0"/>
              <a:t>Onafhankelijk oordeel op basis van </a:t>
            </a:r>
            <a:r>
              <a:rPr lang="nl-NL" i="1" dirty="0" smtClean="0"/>
              <a:t>beoordelingskader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 sz="1200" b="1">
                <a:solidFill>
                  <a:srgbClr val="ED1C52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rgbClr val="ED1C5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ED1C5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1600" dirty="0" smtClean="0">
                <a:solidFill>
                  <a:schemeClr val="bg1"/>
                </a:solidFill>
              </a:rPr>
              <a:t>Erkenningsaanvraag CZO</a:t>
            </a:r>
            <a:endParaRPr lang="nl-NL" sz="1600" dirty="0">
              <a:solidFill>
                <a:schemeClr val="bg1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dirty="0" smtClean="0"/>
              <a:t>Beoordeling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nl-NL" sz="1800" dirty="0" smtClean="0"/>
          </a:p>
          <a:p>
            <a:pPr eaLnBrk="1" hangingPunct="1">
              <a:lnSpc>
                <a:spcPct val="90000"/>
              </a:lnSpc>
            </a:pPr>
            <a:endParaRPr lang="nl-NL" sz="1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nl-NL" sz="1800" dirty="0" smtClean="0"/>
              <a:t>Samenhang tussen de eindtermen en de uitwerking daarvan in leerdoelen of competenties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nl-NL" sz="1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nl-NL" sz="1800" dirty="0" smtClean="0"/>
              <a:t>De leeromgeving (de leerplaats)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nl-NL" sz="1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nl-NL" sz="1800" dirty="0" smtClean="0"/>
              <a:t>Wijze waarop getoetst wordt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nl-NL" sz="1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nl-NL" sz="1800" dirty="0" smtClean="0"/>
              <a:t>Hechte samenhang van de theorie en praktijk zijn van belang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nl-NL" sz="1800" dirty="0"/>
          </a:p>
          <a:p>
            <a:pPr eaLnBrk="1" hangingPunct="1">
              <a:lnSpc>
                <a:spcPct val="90000"/>
              </a:lnSpc>
            </a:pPr>
            <a:endParaRPr lang="nl-NL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Verlenen erkenning door het college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Erkenning wordt verleend door het college, al dan niet gemandateerd aan de Kamer Verpleegkundige Vervolgopleidingen</a:t>
            </a:r>
          </a:p>
          <a:p>
            <a:endParaRPr lang="nl-NL" dirty="0" smtClean="0"/>
          </a:p>
          <a:p>
            <a:r>
              <a:rPr lang="nl-NL" dirty="0" smtClean="0"/>
              <a:t>Vier modaliteiten: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Gemotiveerde afwijzing;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Erkenning onder nadere voorwaarden;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Erkenning ( duur van maximaal 5 jaar);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Verder leiden naar het college.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 CZO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485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Positieve beslissing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Medegedeeld aan de Raad van Bestuur van de aanvragende instelling (RAV).</a:t>
            </a:r>
          </a:p>
          <a:p>
            <a:endParaRPr lang="nl-NL" dirty="0"/>
          </a:p>
          <a:p>
            <a:r>
              <a:rPr lang="nl-NL" dirty="0" smtClean="0"/>
              <a:t>Kopie van de besluitvorming wordt verzonden naar het hoofd van het opleidingsinstituut.</a:t>
            </a:r>
          </a:p>
          <a:p>
            <a:endParaRPr lang="nl-NL" dirty="0"/>
          </a:p>
          <a:p>
            <a:pPr>
              <a:buFont typeface="Wingdings" pitchFamily="2" charset="2"/>
              <a:buChar char="v"/>
            </a:pPr>
            <a:r>
              <a:rPr lang="nl-NL" dirty="0" smtClean="0"/>
              <a:t>RAV’s kunnen tegen het besluit van het college bezwaar 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532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765174"/>
            <a:ext cx="8229600" cy="1295673"/>
          </a:xfrm>
        </p:spPr>
        <p:txBody>
          <a:bodyPr/>
          <a:lstStyle/>
          <a:p>
            <a:r>
              <a:rPr lang="nl-NL" dirty="0" smtClean="0"/>
              <a:t>Objectief en waarheidsgetrouw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331236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nl-NL" dirty="0" smtClean="0"/>
          </a:p>
          <a:p>
            <a:r>
              <a:rPr lang="nl-NL" dirty="0" smtClean="0"/>
              <a:t>Belangrijke peilers:</a:t>
            </a:r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Kwaliteit en de juistheid van de aangeleverde gegevens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 CZO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899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Formats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A1-2		eindtermen/ toetsing en praktijk</a:t>
            </a:r>
          </a:p>
          <a:p>
            <a:r>
              <a:rPr lang="nl-NL" dirty="0" smtClean="0"/>
              <a:t>2B		opleidingsreglement</a:t>
            </a:r>
          </a:p>
          <a:p>
            <a:r>
              <a:rPr lang="nl-NL" dirty="0" smtClean="0"/>
              <a:t>3		stageroute, leerplaatsen</a:t>
            </a:r>
          </a:p>
          <a:p>
            <a:r>
              <a:rPr lang="nl-NL" dirty="0" smtClean="0"/>
              <a:t>4		leerplaats kwalitatief (indien mogelijk)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Erkenningsaanvraag CZO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907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200" b="1" i="0" u="none" strike="noStrike" cap="none" normalizeH="0" baseline="0" smtClean="0">
            <a:ln>
              <a:noFill/>
            </a:ln>
            <a:solidFill>
              <a:srgbClr val="ED1C5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200" b="1" i="0" u="none" strike="noStrike" cap="none" normalizeH="0" baseline="0" smtClean="0">
            <a:ln>
              <a:noFill/>
            </a:ln>
            <a:solidFill>
              <a:srgbClr val="ED1C5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423</Words>
  <Application>Microsoft Office PowerPoint</Application>
  <PresentationFormat>Diavoorstelling (4:3)</PresentationFormat>
  <Paragraphs>156</Paragraphs>
  <Slides>15</Slides>
  <Notes>15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Default Design</vt:lpstr>
      <vt:lpstr>PowerPoint-presentatie</vt:lpstr>
      <vt:lpstr>Wat staat ons te doen</vt:lpstr>
      <vt:lpstr>De aanvraag van de erkenning</vt:lpstr>
      <vt:lpstr>De beoordeling</vt:lpstr>
      <vt:lpstr>Beoordeling</vt:lpstr>
      <vt:lpstr>Verlenen erkenning door het college</vt:lpstr>
      <vt:lpstr>Positieve beslissing</vt:lpstr>
      <vt:lpstr>Objectief en waarheidsgetrouw</vt:lpstr>
      <vt:lpstr>Formats</vt:lpstr>
      <vt:lpstr>Beoordelingskader erkenningsaanvraag CZO</vt:lpstr>
      <vt:lpstr>Voorstellen voor herziening van de erkenningssystematiek  (CZO- april 2012)</vt:lpstr>
      <vt:lpstr>Voorstellen voor herziening</vt:lpstr>
      <vt:lpstr>Voorstellen voor herziening</vt:lpstr>
      <vt:lpstr>Voorstellen voor herziening</vt:lpstr>
      <vt:lpstr>PowerPoint-presentatie</vt:lpstr>
    </vt:vector>
  </TitlesOfParts>
  <Company>Webtak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Webtak</dc:creator>
  <cp:lastModifiedBy>Wiro Gruijters</cp:lastModifiedBy>
  <cp:revision>91</cp:revision>
  <dcterms:created xsi:type="dcterms:W3CDTF">2007-11-30T14:19:02Z</dcterms:created>
  <dcterms:modified xsi:type="dcterms:W3CDTF">2012-06-13T11:04:01Z</dcterms:modified>
</cp:coreProperties>
</file>